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75" d="100"/>
          <a:sy n="75" d="100"/>
        </p:scale>
        <p:origin x="1722" y="96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7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40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40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5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jpg"/><Relationship Id="rId7" Type="http://schemas.openxmlformats.org/officeDocument/2006/relationships/image" Target="../media/image7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5.jpg"/><Relationship Id="rId5" Type="http://schemas.openxmlformats.org/officeDocument/2006/relationships/hyperlink" Target="https://depobr-molod.admhmao.ru/" TargetMode="External"/><Relationship Id="rId6" Type="http://schemas.openxmlformats.org/officeDocument/2006/relationships/hyperlink" Target="mailto:doimp@admhmao.ru" TargetMode="External"/><Relationship Id="rId7" Type="http://schemas.openxmlformats.org/officeDocument/2006/relationships/image" Target="../media/image8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9.emf"/><Relationship Id="rId10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17" name="Picture 93"/>
          <p:cNvPicPr>
            <a:picLocks noChangeAspect="1" noChangeArrowheads="1"/>
          </p:cNvPicPr>
          <p:nvPr/>
        </p:nvPicPr>
        <p:blipFill>
          <a:blip r:embed="rId2"/>
          <a:srcRect l="0" t="0" r="8823" b="0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Прямоугольник 14"/>
          <p:cNvSpPr/>
          <p:nvPr/>
        </p:nvSpPr>
        <p:spPr bwMode="auto">
          <a:xfrm>
            <a:off x="-36512" y="-27384"/>
            <a:ext cx="918051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99592" y="292082"/>
            <a:ext cx="6192688" cy="67710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Департамент образования и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науки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Ханты-Мансийского автономного округа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– Югры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  <p:pic>
        <p:nvPicPr>
          <p:cNvPr id="1034" name="Picture 10" descr="https://vetschool.ucoz.ru/GIA/2019-2020/egeh_2018.jpg"/>
          <p:cNvPicPr>
            <a:picLocks noChangeAspect="1" noChangeArrowheads="1"/>
          </p:cNvPicPr>
          <p:nvPr/>
        </p:nvPicPr>
        <p:blipFill>
          <a:blip r:embed="rId3"/>
          <a:srcRect l="11098" t="0" r="4596" b="0"/>
          <a:stretch/>
        </p:blipFill>
        <p:spPr bwMode="auto">
          <a:xfrm>
            <a:off x="6948264" y="260649"/>
            <a:ext cx="2123728" cy="692770"/>
          </a:xfrm>
          <a:prstGeom prst="rect">
            <a:avLst/>
          </a:prstGeom>
          <a:noFill/>
        </p:spPr>
      </p:pic>
      <p:sp>
        <p:nvSpPr>
          <p:cNvPr id="17" name="Text Box 10"/>
          <p:cNvSpPr txBox="1">
            <a:spLocks noChangeArrowheads="1"/>
          </p:cNvSpPr>
          <p:nvPr/>
        </p:nvSpPr>
        <p:spPr bwMode="auto">
          <a:xfrm flipH="0" flipV="0">
            <a:off x="899591" y="2572146"/>
            <a:ext cx="7511964" cy="230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ru-RU" sz="2200" b="1" i="0" u="none" strike="noStrike" cap="none" spc="0">
                <a:solidFill>
                  <a:srgbClr val="333300"/>
                </a:solidFill>
                <a:latin typeface="Times New Roman"/>
                <a:cs typeface="Times New Roman"/>
              </a:rPr>
              <a:t>Об особенностях проведения ГИА в 2024 году для участников, прибывших на территорию </a:t>
            </a:r>
            <a:br>
              <a:rPr lang="ru-RU" sz="2200" b="1" i="0" u="none" strike="noStrike" cap="none" spc="0">
                <a:solidFill>
                  <a:srgbClr val="333300"/>
                </a:solidFill>
                <a:latin typeface="Times New Roman"/>
                <a:cs typeface="Times New Roman"/>
              </a:rPr>
            </a:br>
            <a:r>
              <a:rPr lang="ru-RU" sz="2200" b="1" i="0" u="none" strike="noStrike" cap="none" spc="0">
                <a:solidFill>
                  <a:srgbClr val="333300"/>
                </a:solidFill>
                <a:latin typeface="Times New Roman"/>
                <a:cs typeface="Times New Roman"/>
              </a:rPr>
              <a:t>Ханты-Мансийского автономного округа - Югры </a:t>
            </a:r>
            <a:br>
              <a:rPr lang="ru-RU" sz="2200" b="1" i="0" u="none" strike="noStrike" cap="none" spc="0">
                <a:solidFill>
                  <a:srgbClr val="333300"/>
                </a:solidFill>
                <a:latin typeface="Times New Roman"/>
                <a:cs typeface="Times New Roman"/>
              </a:rPr>
            </a:br>
            <a:r>
              <a:rPr lang="ru-RU" sz="2200" b="1" i="0" u="none" strike="noStrike" cap="none" spc="0">
                <a:solidFill>
                  <a:srgbClr val="333300"/>
                </a:solidFill>
                <a:latin typeface="Times New Roman"/>
                <a:cs typeface="Times New Roman"/>
              </a:rPr>
              <a:t>из недружественных стран, а также Луганской народной республики, Донецкой народной республики, Запорожской и Херсонской областей</a:t>
            </a:r>
            <a:r>
              <a:rPr lang="ru-RU" sz="2200" b="1">
                <a:solidFill>
                  <a:srgbClr val="333300"/>
                </a:solidFill>
                <a:latin typeface="Times New Roman"/>
                <a:cs typeface="Times New Roman"/>
              </a:rPr>
              <a:t> </a:t>
            </a:r>
            <a:endParaRPr lang="ru-RU" sz="2200" b="1">
              <a:solidFill>
                <a:srgbClr val="3333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35496" y="6309123"/>
          <a:ext cx="8496944" cy="576263"/>
        </p:xfrm>
        <a:graphic>
          <a:graphicData uri="http://schemas.openxmlformats.org/presentationml/2006/ole">
            <p:oleObj name="oleObj" r:id="rId5" imgW="633730" imgH="633730" progId="">
              <p:embed/>
              <p:pic>
                <p:nvPicPr>
                  <p:cNvPr id="1685899442" name=""/>
                  <p:cNvPicPr/>
                  <p:nvPr/>
                </p:nvPicPr>
                <p:blipFill>
                  <a:blip r:embed="rId4"/>
                  <a:stretch/>
                </p:blipFill>
                <p:spPr bwMode="auto">
                  <a:xfrm>
                    <a:off x="35496" y="6309123"/>
                    <a:ext cx="8496944" cy="576263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8460434" y="6100587"/>
          <a:ext cx="617537" cy="712788"/>
        </p:xfrm>
        <a:graphic>
          <a:graphicData uri="http://schemas.openxmlformats.org/presentationml/2006/ole">
            <p:oleObj name="oleObj" r:id="rId7" imgW="1028065" imgH="1188720" progId="">
              <p:embed/>
              <p:pic>
                <p:nvPicPr>
                  <p:cNvPr id="1685899443" name=""/>
                  <p:cNvPicPr/>
                  <p:nvPr/>
                </p:nvPicPr>
                <p:blipFill>
                  <a:blip r:embed="rId6"/>
                  <a:stretch/>
                </p:blipFill>
                <p:spPr bwMode="auto">
                  <a:xfrm>
                    <a:off x="8460434" y="6100587"/>
                    <a:ext cx="617537" cy="712788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707903" y="5288340"/>
            <a:ext cx="5112969" cy="79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ru-RU" sz="1400" b="1">
                <a:solidFill>
                  <a:srgbClr val="333300"/>
                </a:solidFill>
                <a:latin typeface="Times New Roman"/>
              </a:rPr>
              <a:t>Татьяна Викторовна Савицкая,</a:t>
            </a:r>
            <a:endParaRPr/>
          </a:p>
          <a:p>
            <a:pPr algn="r">
              <a:lnSpc>
                <a:spcPct val="110000"/>
              </a:lnSpc>
              <a:defRPr/>
            </a:pPr>
            <a:r>
              <a:rPr lang="ru-RU" sz="1400" b="1">
                <a:solidFill>
                  <a:srgbClr val="333300"/>
                </a:solidFill>
                <a:latin typeface="Times New Roman"/>
              </a:rPr>
              <a:t>консультант отдела адаптированных </a:t>
            </a:r>
            <a:br>
              <a:rPr lang="ru-RU" sz="1400" b="1">
                <a:solidFill>
                  <a:srgbClr val="333300"/>
                </a:solidFill>
                <a:latin typeface="Times New Roman"/>
              </a:rPr>
            </a:br>
            <a:r>
              <a:rPr lang="ru-RU" sz="1400" b="1">
                <a:solidFill>
                  <a:srgbClr val="333300"/>
                </a:solidFill>
                <a:latin typeface="Times New Roman"/>
              </a:rPr>
              <a:t>образовательных программ и итоговой аттестации </a:t>
            </a:r>
            <a:endParaRPr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/>
          <a:srcRect l="19256" t="4759" r="21156" b="2787"/>
          <a:stretch/>
        </p:blipFill>
        <p:spPr bwMode="auto">
          <a:xfrm>
            <a:off x="78460" y="148372"/>
            <a:ext cx="1037156" cy="904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83568" y="1079450"/>
            <a:ext cx="7488238" cy="14505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ts val="0"/>
              </a:spcBef>
              <a:buChar char="•"/>
              <a:defRPr sz="3200">
                <a:solidFill>
                  <a:schemeClr val="tx1"/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buChar char="–"/>
              <a:defRPr sz="2800">
                <a:solidFill>
                  <a:schemeClr val="tx1"/>
                </a:solidFill>
                <a:latin typeface="Arial"/>
              </a:defRPr>
            </a:lvl2pPr>
            <a:lvl3pPr marL="1143000" indent="-228600">
              <a:spcBef>
                <a:spcPts val="0"/>
              </a:spcBef>
              <a:buChar char="•"/>
              <a:defRPr sz="2400">
                <a:solidFill>
                  <a:schemeClr val="tx1"/>
                </a:solidFill>
                <a:latin typeface="Arial"/>
              </a:defRPr>
            </a:lvl3pPr>
            <a:lvl4pPr marL="1600200" indent="-228600">
              <a:spcBef>
                <a:spcPts val="0"/>
              </a:spcBef>
              <a:buChar char="–"/>
              <a:defRPr sz="2000">
                <a:solidFill>
                  <a:schemeClr val="tx1"/>
                </a:solidFill>
                <a:latin typeface="Arial"/>
              </a:defRPr>
            </a:lvl4pPr>
            <a:lvl5pPr marL="2057400" indent="-228600">
              <a:spcBef>
                <a:spcPts val="0"/>
              </a:spcBef>
              <a:buChar char="»"/>
              <a:defRPr sz="2000">
                <a:solidFill>
                  <a:schemeClr val="tx1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Char char="»"/>
              <a:defRPr sz="2000">
                <a:solidFill>
                  <a:schemeClr val="tx1"/>
                </a:solidFill>
                <a:latin typeface="Arial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ru-RU" sz="1600" b="1">
                <a:solidFill>
                  <a:srgbClr val="3333CC"/>
                </a:solidFill>
                <a:latin typeface="Times New Roman"/>
              </a:rPr>
              <a:t>Совещание </a:t>
            </a:r>
            <a:r>
              <a:rPr lang="ru-RU" sz="1600" b="1" i="0" u="none" strike="noStrike" cap="none" spc="0">
                <a:solidFill>
                  <a:srgbClr val="3333CC"/>
                </a:solidFill>
                <a:latin typeface="Times New Roman"/>
                <a:cs typeface="Times New Roman"/>
              </a:rPr>
              <a:t>по подготовке к проведению государственной итоговой аттестации по образовательным программам основного общего и среднего общего образования в 2024 году</a:t>
            </a:r>
            <a:endParaRPr lang="ru-RU" sz="1600" b="1" i="0" u="none" strike="noStrike" cap="none" spc="0">
              <a:solidFill>
                <a:srgbClr val="3333CC"/>
              </a:solidFill>
              <a:latin typeface="Times New Roman"/>
              <a:cs typeface="Times New Roman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endParaRPr sz="1000" b="1">
              <a:solidFill>
                <a:srgbClr val="006600"/>
              </a:solidFill>
              <a:latin typeface="Times New Roman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1600" b="1">
                <a:solidFill>
                  <a:srgbClr val="3333CC"/>
                </a:solidFill>
                <a:latin typeface="Times New Roman"/>
              </a:rPr>
              <a:t>29 марта 2024 года</a:t>
            </a:r>
            <a:endParaRPr sz="1600" b="1">
              <a:solidFill>
                <a:srgbClr val="3333CC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17" name="Picture 93"/>
          <p:cNvPicPr>
            <a:picLocks noChangeAspect="1" noChangeArrowheads="1"/>
          </p:cNvPicPr>
          <p:nvPr/>
        </p:nvPicPr>
        <p:blipFill>
          <a:blip r:embed="rId2"/>
          <a:srcRect l="0" t="0" r="8823" b="0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Прямоугольник 14"/>
          <p:cNvSpPr/>
          <p:nvPr/>
        </p:nvSpPr>
        <p:spPr bwMode="auto">
          <a:xfrm>
            <a:off x="-36511" y="-23251"/>
            <a:ext cx="918051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700"/>
          </a:p>
        </p:txBody>
      </p:sp>
      <p:pic>
        <p:nvPicPr>
          <p:cNvPr id="1034" name="Picture 10" descr="https://vetschool.ucoz.ru/GIA/2019-2020/egeh_2018.jpg"/>
          <p:cNvPicPr>
            <a:picLocks noChangeAspect="1" noChangeArrowheads="1"/>
          </p:cNvPicPr>
          <p:nvPr/>
        </p:nvPicPr>
        <p:blipFill>
          <a:blip r:embed="rId3"/>
          <a:srcRect l="11098" t="0" r="4596" b="0"/>
          <a:stretch/>
        </p:blipFill>
        <p:spPr bwMode="auto">
          <a:xfrm>
            <a:off x="6948264" y="116632"/>
            <a:ext cx="2123728" cy="692770"/>
          </a:xfrm>
          <a:prstGeom prst="rect">
            <a:avLst/>
          </a:prstGeom>
          <a:noFill/>
        </p:spPr>
      </p:pic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8460434" y="6100587"/>
          <a:ext cx="617537" cy="712788"/>
        </p:xfrm>
        <a:graphic>
          <a:graphicData uri="http://schemas.openxmlformats.org/presentationml/2006/ole">
            <p:oleObj name="oleObj" r:id="rId5" imgW="1028065" imgH="1188720" progId="">
              <p:embed/>
              <p:pic>
                <p:nvPicPr>
                  <p:cNvPr id="1685899444" name=""/>
                  <p:cNvPicPr/>
                  <p:nvPr/>
                </p:nvPicPr>
                <p:blipFill>
                  <a:blip r:embed="rId4"/>
                  <a:stretch/>
                </p:blipFill>
                <p:spPr bwMode="auto">
                  <a:xfrm>
                    <a:off x="8460434" y="6100587"/>
                    <a:ext cx="617537" cy="712788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/>
          <a:srcRect l="19256" t="4759" r="21156" b="2787"/>
          <a:stretch/>
        </p:blipFill>
        <p:spPr bwMode="auto">
          <a:xfrm>
            <a:off x="78460" y="44624"/>
            <a:ext cx="1037156" cy="904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2" name="Прямоугольник 21"/>
          <p:cNvSpPr/>
          <p:nvPr/>
        </p:nvSpPr>
        <p:spPr bwMode="auto">
          <a:xfrm>
            <a:off x="35496" y="1528845"/>
            <a:ext cx="9001000" cy="459995"/>
          </a:xfrm>
          <a:prstGeom prst="rect">
            <a:avLst/>
          </a:prstGeom>
          <a:gradFill>
            <a:gsLst>
              <a:gs pos="0">
                <a:srgbClr val="FFCC99">
                  <a:alpha val="10000"/>
                </a:srgbClr>
              </a:gs>
              <a:gs pos="48000">
                <a:srgbClr val="FFCC99">
                  <a:alpha val="0"/>
                </a:srgbClr>
              </a:gs>
              <a:gs pos="100000">
                <a:srgbClr val="660066">
                  <a:alpha val="70980"/>
                </a:srgbClr>
              </a:gs>
            </a:gsLst>
            <a:lin ang="16200000" scaled="1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>
                <a:solidFill>
                  <a:srgbClr val="002060"/>
                </a:solidFill>
                <a:latin typeface="Times New Roman"/>
                <a:cs typeface="Times New Roman"/>
              </a:rPr>
              <a:t>Федеральный закон от 29.12.2012 № 273-ФЗ «Об образовании в Российской Федерации»</a:t>
            </a:r>
            <a:endParaRPr lang="ru-RU" sz="1700" b="1">
              <a:solidFill>
                <a:srgbClr val="660033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Группа 1"/>
          <p:cNvGrpSpPr/>
          <p:nvPr/>
        </p:nvGrpSpPr>
        <p:grpSpPr bwMode="auto">
          <a:xfrm>
            <a:off x="107505" y="990451"/>
            <a:ext cx="8784975" cy="457343"/>
            <a:chOff x="747665" y="1115021"/>
            <a:chExt cx="5907215" cy="1449883"/>
          </a:xfrm>
        </p:grpSpPr>
        <p:pic>
          <p:nvPicPr>
            <p:cNvPr id="23" name="Picture 63"/>
            <p:cNvPicPr>
              <a:picLocks noChangeAspect="1" noChangeArrowheads="1"/>
            </p:cNvPicPr>
            <p:nvPr/>
          </p:nvPicPr>
          <p:blipFill>
            <a:blip r:embed="rId7"/>
            <a:stretch/>
          </p:blipFill>
          <p:spPr bwMode="auto">
            <a:xfrm>
              <a:off x="747665" y="1115021"/>
              <a:ext cx="5907215" cy="1449883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4" name="Rectangle 2"/>
            <p:cNvSpPr txBox="1">
              <a:spLocks noChangeArrowheads="1"/>
            </p:cNvSpPr>
            <p:nvPr/>
          </p:nvSpPr>
          <p:spPr bwMode="auto">
            <a:xfrm>
              <a:off x="747666" y="1137578"/>
              <a:ext cx="5834742" cy="142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ru-RU" b="1">
                  <a:solidFill>
                    <a:schemeClr val="accent6">
                      <a:lumMod val="50000"/>
                    </a:schemeClr>
                  </a:solidFill>
                  <a:latin typeface="Times New Roman"/>
                  <a:cs typeface="Times New Roman"/>
                </a:rPr>
                <a:t>Правовое обеспечение </a:t>
              </a:r>
              <a:r>
                <a:rPr lang="ru-RU" sz="1800" b="1" i="0" u="none" strike="noStrike" cap="none" spc="0">
                  <a:solidFill>
                    <a:schemeClr val="accent6">
                      <a:lumMod val="50000"/>
                    </a:schemeClr>
                  </a:solidFill>
                  <a:latin typeface="Times New Roman"/>
                  <a:cs typeface="Times New Roman"/>
                </a:rPr>
                <a:t>особенностей проведения ГИА в 2024 году</a:t>
              </a:r>
              <a:r>
                <a:rPr lang="ru-RU" b="1">
                  <a:solidFill>
                    <a:schemeClr val="accent6">
                      <a:lumMod val="50000"/>
                    </a:schemeClr>
                  </a:solidFill>
                  <a:latin typeface="Times New Roman"/>
                  <a:cs typeface="Times New Roman"/>
                </a:rPr>
                <a:t>  </a:t>
              </a:r>
              <a:endParaRPr lang="ru-RU" b="1">
                <a:solidFill>
                  <a:srgbClr val="C00000"/>
                </a:solidFill>
              </a:endParaRPr>
            </a:p>
          </p:txBody>
        </p:sp>
      </p:grp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899592" y="188335"/>
            <a:ext cx="6192688" cy="67710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Департамент образования и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науки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Ханты-Мансийского автономного округа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– Югры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 flipH="0" flipV="0">
            <a:off x="1482804" y="2014029"/>
            <a:ext cx="6193056" cy="83910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rgbClr val="FFCC99">
                  <a:alpha val="0"/>
                </a:srgbClr>
              </a:gs>
              <a:gs pos="100000">
                <a:srgbClr val="996633"/>
              </a:gs>
            </a:gsLst>
            <a:lin ang="16200000" scaled="1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0835" indent="-250835" algn="ctr">
              <a:buFont typeface="Wingdings"/>
              <a:buChar char="§"/>
              <a:defRPr/>
            </a:pP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приказы </a:t>
            </a: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Минпросвещения</a:t>
            </a: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России и </a:t>
            </a: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Рособрнадзора</a:t>
            </a: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b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</a:b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от 04.04.2023 № 232/551 «О порядке проведения ГИА-9», </a:t>
            </a:r>
            <a:endParaRPr sz="1700" b="1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№ </a:t>
            </a: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233/552 «О порядке проведения ГИА-11»</a:t>
            </a:r>
            <a:endParaRPr sz="1700"/>
          </a:p>
        </p:txBody>
      </p:sp>
      <p:sp>
        <p:nvSpPr>
          <p:cNvPr id="40" name="Прямоугольник 39"/>
          <p:cNvSpPr/>
          <p:nvPr/>
        </p:nvSpPr>
        <p:spPr bwMode="auto">
          <a:xfrm flipH="0" flipV="0">
            <a:off x="2976371" y="2950220"/>
            <a:ext cx="5967875" cy="287435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rgbClr val="FFCC99">
                  <a:alpha val="0"/>
                </a:srgbClr>
              </a:gs>
              <a:gs pos="100000">
                <a:srgbClr val="996633"/>
              </a:gs>
            </a:gsLst>
            <a:lin ang="16200000" scaled="1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0835" indent="-250835" algn="ctr">
              <a:buFont typeface="Wingdings"/>
              <a:buChar char="§"/>
              <a:defRPr/>
            </a:pPr>
            <a:r>
              <a:rPr lang="ru-RU" sz="16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постановление Правительства РФ от 26.01.2024 № 67 </a:t>
            </a:r>
            <a:br>
              <a:rPr lang="ru-RU" sz="16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</a:br>
            <a:r>
              <a:rPr lang="ru-RU" sz="16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«</a:t>
            </a:r>
            <a:r>
              <a:rPr lang="ru-RU" sz="16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Об особенностях проведения ГИА и приема на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обучение </a:t>
            </a:r>
            <a:b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в 2024 году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»</a:t>
            </a:r>
            <a:endParaRPr sz="1600" b="1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39821" indent="-239821" algn="ctr">
              <a:buFont typeface="Wingdings"/>
              <a:buChar char="§"/>
              <a:defRPr/>
            </a:pP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приказ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Минпросвещения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России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Рособрнадзора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b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от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31.01.2024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№ 59/137 «Об особенностях проведения ГИА при завершении освоения основных образовательных программ ООО и СОО в 2024 году»</a:t>
            </a:r>
            <a:endParaRPr sz="16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39820" indent="-239820" algn="ctr">
              <a:buFont typeface="Wingdings"/>
              <a:buChar char="§"/>
              <a:defRPr/>
            </a:pP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распоряжение Правительства РФ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от 13.05.2021 </a:t>
            </a:r>
            <a:b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№ 1230-р (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перечень</a:t>
            </a:r>
            <a:r>
              <a:rPr sz="1600" b="1">
                <a:solidFill>
                  <a:schemeClr val="tx1"/>
                </a:solidFill>
                <a:latin typeface="Times New Roman"/>
                <a:cs typeface="Times New Roman"/>
              </a:rPr>
              <a:t> иностранных государств, совершающих недружественные действия в отношении Российской Федерации..</a:t>
            </a:r>
            <a:r>
              <a:rPr sz="1600" b="1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sz="1600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11182153" name="Прямоугольник 24"/>
          <p:cNvSpPr/>
          <p:nvPr/>
        </p:nvSpPr>
        <p:spPr bwMode="auto">
          <a:xfrm flipH="0" flipV="0">
            <a:off x="135729" y="2950220"/>
            <a:ext cx="2764778" cy="287435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rgbClr val="FFCC99">
                  <a:alpha val="0"/>
                </a:srgbClr>
              </a:gs>
              <a:gs pos="100000">
                <a:srgbClr val="996633"/>
              </a:gs>
            </a:gsLst>
            <a:lin ang="16200000" scaled="1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50835" indent="-250835" algn="ctr">
              <a:buFont typeface="Wingdings"/>
              <a:buChar char="§"/>
              <a:defRPr/>
            </a:pP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приказ </a:t>
            </a:r>
            <a:r>
              <a:rPr lang="ru-RU" sz="17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7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Минпросвещения</a:t>
            </a:r>
            <a:r>
              <a:rPr lang="ru-RU" sz="17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 России и </a:t>
            </a:r>
            <a:r>
              <a:rPr lang="ru-RU" sz="17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Рособрнадзора</a:t>
            </a: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7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от 22.02.2023 № 131/274 </a:t>
            </a: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«Об особенностях проведения ГИА </a:t>
            </a:r>
            <a:r>
              <a:rPr lang="ru-RU" sz="17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и условия допуска к ней в 2022/23, 2023/24, 2024/25, </a:t>
            </a:r>
            <a:r>
              <a:rPr lang="ru-RU" sz="17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2025/26 учебных годах</a:t>
            </a:r>
            <a:r>
              <a:rPr lang="ru-RU" sz="17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»</a:t>
            </a:r>
            <a:endParaRPr sz="1700" b="1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21346344" name="Rectangle 2"/>
          <p:cNvSpPr txBox="1">
            <a:spLocks noChangeArrowheads="1"/>
          </p:cNvSpPr>
          <p:nvPr/>
        </p:nvSpPr>
        <p:spPr bwMode="auto">
          <a:xfrm flipH="0" flipV="0">
            <a:off x="1413447" y="5824579"/>
            <a:ext cx="6141981" cy="85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333300"/>
                </a:solidFill>
                <a:latin typeface="Times New Roman"/>
                <a:cs typeface="Times New Roman"/>
              </a:rPr>
              <a:t>Инструктивно-методические документы </a:t>
            </a:r>
            <a:r>
              <a:rPr lang="ru-RU" sz="1600" b="1">
                <a:solidFill>
                  <a:srgbClr val="333300"/>
                </a:solidFill>
                <a:latin typeface="Times New Roman"/>
                <a:cs typeface="Times New Roman"/>
              </a:rPr>
              <a:t>Росообрнадзора</a:t>
            </a:r>
            <a:r>
              <a:rPr lang="ru-RU" sz="1600" b="1">
                <a:solidFill>
                  <a:srgbClr val="333300"/>
                </a:solidFill>
                <a:latin typeface="Times New Roman"/>
                <a:cs typeface="Times New Roman"/>
              </a:rPr>
              <a:t>: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r>
              <a:rPr lang="ru-RU" sz="1600" b="1">
                <a:solidFill>
                  <a:srgbClr val="333300"/>
                </a:solidFill>
                <a:latin typeface="Times New Roman"/>
                <a:cs typeface="Times New Roman"/>
              </a:rPr>
              <a:t>письмо с разъяснениями от 04.03.2024 № 02-70</a:t>
            </a:r>
            <a:endParaRPr lang="ru-RU" sz="1600" b="1">
              <a:solidFill>
                <a:srgbClr val="333300"/>
              </a:solidFill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 sz="1600" b="1" i="0" u="none" strike="noStrike" cap="none" spc="0">
                <a:solidFill>
                  <a:srgbClr val="333300"/>
                </a:solidFill>
                <a:latin typeface="Times New Roman"/>
                <a:ea typeface="Times New Roman"/>
                <a:cs typeface="Times New Roman"/>
              </a:rPr>
              <a:t>письмо с разъяснениями от 04.03.2024 № 04-55</a:t>
            </a:r>
            <a:endParaRPr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46950066" name="Picture 93"/>
          <p:cNvPicPr>
            <a:picLocks noChangeAspect="1" noChangeArrowheads="1"/>
          </p:cNvPicPr>
          <p:nvPr/>
        </p:nvPicPr>
        <p:blipFill>
          <a:blip r:embed="rId2"/>
          <a:srcRect l="0" t="0" r="8822" b="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020127144" name="Прямоугольник 14"/>
          <p:cNvSpPr/>
          <p:nvPr/>
        </p:nvSpPr>
        <p:spPr bwMode="auto">
          <a:xfrm>
            <a:off x="-58228" y="-23251"/>
            <a:ext cx="9180511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700"/>
          </a:p>
        </p:txBody>
      </p:sp>
      <p:pic>
        <p:nvPicPr>
          <p:cNvPr id="1111380357" name="Picture 10" descr="https://vetschool.ucoz.ru/GIA/2019-2020/egeh_2018.jpg"/>
          <p:cNvPicPr>
            <a:picLocks noChangeAspect="1" noChangeArrowheads="1"/>
          </p:cNvPicPr>
          <p:nvPr/>
        </p:nvPicPr>
        <p:blipFill>
          <a:blip r:embed="rId3"/>
          <a:srcRect l="11098" t="0" r="4596" b="0"/>
          <a:stretch/>
        </p:blipFill>
        <p:spPr bwMode="auto">
          <a:xfrm>
            <a:off x="6948263" y="116631"/>
            <a:ext cx="2123727" cy="692769"/>
          </a:xfrm>
          <a:prstGeom prst="rect">
            <a:avLst/>
          </a:prstGeom>
          <a:noFill/>
        </p:spPr>
      </p:pic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8460433" y="6100587"/>
          <a:ext cx="617536" cy="712787"/>
        </p:xfrm>
        <a:graphic>
          <a:graphicData uri="http://schemas.openxmlformats.org/presentationml/2006/ole">
            <p:oleObj name="oleObj" r:id="rId5" imgW="1019175" imgH="1181100" progId="">
              <p:embed/>
              <p:pic>
                <p:nvPicPr>
                  <p:cNvPr id="205605082" name=""/>
                  <p:cNvPicPr/>
                  <p:nvPr/>
                </p:nvPicPr>
                <p:blipFill>
                  <a:blip r:embed="rId4"/>
                  <a:stretch/>
                </p:blipFill>
                <p:spPr bwMode="auto">
                  <a:xfrm>
                    <a:off x="8460433" y="6100587"/>
                    <a:ext cx="617536" cy="7127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pic>
        <p:nvPicPr>
          <p:cNvPr id="1716375597" name="Picture 2"/>
          <p:cNvPicPr>
            <a:picLocks noChangeAspect="1" noChangeArrowheads="1"/>
          </p:cNvPicPr>
          <p:nvPr/>
        </p:nvPicPr>
        <p:blipFill>
          <a:blip r:embed="rId6"/>
          <a:srcRect l="19256" t="4759" r="21156" b="2787"/>
          <a:stretch/>
        </p:blipFill>
        <p:spPr bwMode="auto">
          <a:xfrm>
            <a:off x="78459" y="44623"/>
            <a:ext cx="1037155" cy="9043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29238945" name="Text Box 5"/>
          <p:cNvSpPr txBox="1">
            <a:spLocks noChangeArrowheads="1"/>
          </p:cNvSpPr>
          <p:nvPr/>
        </p:nvSpPr>
        <p:spPr bwMode="auto">
          <a:xfrm>
            <a:off x="899591" y="188333"/>
            <a:ext cx="6192687" cy="67710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Департамент образования и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науки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Ханты-Мансийского автономного округа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– Югры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  <p:sp>
        <p:nvSpPr>
          <p:cNvPr id="2018209143" name="Прямоугольник 38"/>
          <p:cNvSpPr/>
          <p:nvPr/>
        </p:nvSpPr>
        <p:spPr bwMode="auto">
          <a:xfrm flipH="0" flipV="0">
            <a:off x="231034" y="1412327"/>
            <a:ext cx="8483426" cy="4379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28999"/>
                </a:schemeClr>
              </a:gs>
              <a:gs pos="48000">
                <a:srgbClr val="FFCC99">
                  <a:alpha val="28999"/>
                </a:srgbClr>
              </a:gs>
              <a:gs pos="100000">
                <a:srgbClr val="F7F8FA">
                  <a:alpha val="28999"/>
                </a:srgbClr>
              </a:gs>
            </a:gsLst>
            <a:lin ang="16200000" scaled="1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лица, являющиеся участниками ГИА-9, ГИА-11:</a:t>
            </a:r>
            <a:endParaRPr sz="1900" b="1" i="0" u="none" strike="noStrike" cap="none" spc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386430725" name="Rectangle 2"/>
          <p:cNvSpPr txBox="1">
            <a:spLocks noChangeArrowheads="1"/>
          </p:cNvSpPr>
          <p:nvPr/>
        </p:nvSpPr>
        <p:spPr bwMode="auto">
          <a:xfrm rot="0" flipH="0" flipV="0">
            <a:off x="135729" y="888083"/>
            <a:ext cx="8648972" cy="45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Категории (согласно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приказу от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22.02.2023 № 131/274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)</a:t>
            </a: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:</a:t>
            </a:r>
            <a:endParaRPr sz="2200" b="1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80116557" name="Rectangle 2"/>
          <p:cNvSpPr txBox="1">
            <a:spLocks noChangeArrowheads="1"/>
          </p:cNvSpPr>
          <p:nvPr/>
        </p:nvSpPr>
        <p:spPr bwMode="auto">
          <a:xfrm flipH="0" flipV="0">
            <a:off x="373360" y="1992585"/>
            <a:ext cx="8341098" cy="7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94893" indent="-294893" algn="l">
              <a:buFont typeface="Wingdings"/>
              <a:buChar char="v"/>
              <a:defRPr/>
            </a:pPr>
            <a:r>
              <a:rPr lang="ru-RU" sz="18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обучающиеся в образовательных организациях ДНР, ЛНР, Запорожской, Херсонской областей</a:t>
            </a:r>
            <a:endParaRPr sz="1800" b="1" i="0" u="none" strike="noStrike" cap="none" spc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271219848" name="Rectangle 2"/>
          <p:cNvSpPr txBox="1">
            <a:spLocks noChangeArrowheads="1"/>
          </p:cNvSpPr>
          <p:nvPr/>
        </p:nvSpPr>
        <p:spPr bwMode="auto">
          <a:xfrm flipH="0" flipV="0">
            <a:off x="373360" y="2606128"/>
            <a:ext cx="8315079" cy="217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3879" indent="-283879" algn="just">
              <a:buFont typeface="Wingdings"/>
              <a:buChar char="v"/>
              <a:defRPr/>
            </a:pPr>
            <a:r>
              <a:rPr lang="ru-RU" sz="18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обучавшиеся в образовательных организациях ДНР, ЛНР, Запорожской, Херсонской областей, и принятых начиная с 2021/22 учебного года на обучение в образовательные организации по имеющим государственную аккредитацию образовательным программам ООО, СОО, расположенные на территории Российской Федерации (за исключением территорий ДНР, ЛНР, Запорожской, Херсонской областей со дня их принятия в Российскую Федерацию)</a:t>
            </a:r>
            <a:endParaRPr sz="1800" b="1" i="0" u="none" strike="noStrike" cap="none" spc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913272469" name="Rectangle 2"/>
          <p:cNvSpPr txBox="1">
            <a:spLocks noChangeShapeType="1" noGrp="1"/>
          </p:cNvSpPr>
          <p:nvPr/>
        </p:nvSpPr>
        <p:spPr bwMode="auto">
          <a:xfrm flipH="0" flipV="0">
            <a:off x="190554" y="6045845"/>
            <a:ext cx="8497886" cy="654498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Arial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Arial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Arial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Arial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b="1" i="0" u="none">
                <a:solidFill>
                  <a:srgbClr val="C00000"/>
                </a:solidFill>
                <a:latin typeface="Times New Roman"/>
              </a:rPr>
              <a:t>Важно! Определение соответствующей категории участников ГИА!</a:t>
            </a:r>
            <a:endParaRPr i="0">
              <a:solidFill>
                <a:srgbClr val="C00000"/>
              </a:solidFill>
            </a:endParaRPr>
          </a:p>
        </p:txBody>
      </p:sp>
      <p:sp>
        <p:nvSpPr>
          <p:cNvPr id="1221697287" name="Rectangle 2"/>
          <p:cNvSpPr txBox="1">
            <a:spLocks noChangeShapeType="1" noGrp="1"/>
          </p:cNvSpPr>
          <p:nvPr/>
        </p:nvSpPr>
        <p:spPr bwMode="auto">
          <a:xfrm flipH="0" flipV="0">
            <a:off x="190554" y="4761196"/>
            <a:ext cx="8497886" cy="116182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Arial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Arial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Arial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Arial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b="1" i="0" u="none">
                <a:solidFill>
                  <a:srgbClr val="002060"/>
                </a:solidFill>
                <a:latin typeface="Times New Roman"/>
              </a:rPr>
              <a:t>Получение допуска к прохождению ГИА, в том числе:</a:t>
            </a:r>
            <a:endParaRPr sz="2000" b="1" i="0" u="none">
              <a:solidFill>
                <a:srgbClr val="002060"/>
              </a:solidFill>
              <a:latin typeface="Times New Roman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b="1" i="0" u="none">
                <a:solidFill>
                  <a:srgbClr val="002060"/>
                </a:solidFill>
                <a:latin typeface="Times New Roman"/>
              </a:rPr>
              <a:t>ГИА-9 – при наличии положительного результата ИС-9</a:t>
            </a:r>
            <a:endParaRPr sz="2000" b="1" i="0" u="none">
              <a:solidFill>
                <a:srgbClr val="002060"/>
              </a:solidFill>
              <a:latin typeface="Times New Roman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b="1" i="0" u="none">
                <a:solidFill>
                  <a:srgbClr val="002060"/>
                </a:solidFill>
                <a:latin typeface="Times New Roman"/>
              </a:rPr>
              <a:t>ГИА-11 – при наличии положительного результата ИС-11(И)</a:t>
            </a:r>
            <a:endParaRPr i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58431706" name="Picture 93"/>
          <p:cNvPicPr>
            <a:picLocks noChangeAspect="1" noChangeArrowheads="1"/>
          </p:cNvPicPr>
          <p:nvPr/>
        </p:nvPicPr>
        <p:blipFill>
          <a:blip r:embed="rId2"/>
          <a:srcRect l="0" t="0" r="8822" b="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60355309" name="Прямоугольник 14"/>
          <p:cNvSpPr/>
          <p:nvPr/>
        </p:nvSpPr>
        <p:spPr bwMode="auto">
          <a:xfrm>
            <a:off x="-36511" y="-23251"/>
            <a:ext cx="9180511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700"/>
          </a:p>
        </p:txBody>
      </p:sp>
      <p:pic>
        <p:nvPicPr>
          <p:cNvPr id="206876730" name="Picture 10" descr="https://vetschool.ucoz.ru/GIA/2019-2020/egeh_2018.jpg"/>
          <p:cNvPicPr>
            <a:picLocks noChangeAspect="1" noChangeArrowheads="1"/>
          </p:cNvPicPr>
          <p:nvPr/>
        </p:nvPicPr>
        <p:blipFill>
          <a:blip r:embed="rId3"/>
          <a:srcRect l="11098" t="0" r="4596" b="0"/>
          <a:stretch/>
        </p:blipFill>
        <p:spPr bwMode="auto">
          <a:xfrm>
            <a:off x="7003005" y="7149"/>
            <a:ext cx="2123727" cy="692769"/>
          </a:xfrm>
          <a:prstGeom prst="rect">
            <a:avLst/>
          </a:prstGeom>
          <a:noFill/>
        </p:spPr>
      </p:pic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8460433" y="6100587"/>
          <a:ext cx="617536" cy="712787"/>
        </p:xfrm>
        <a:graphic>
          <a:graphicData uri="http://schemas.openxmlformats.org/presentationml/2006/ole">
            <p:oleObj name="oleObj" r:id="rId5" imgW="1019175" imgH="1181100" progId="">
              <p:embed/>
              <p:pic>
                <p:nvPicPr>
                  <p:cNvPr id="1033136672" name=""/>
                  <p:cNvPicPr/>
                  <p:nvPr/>
                </p:nvPicPr>
                <p:blipFill>
                  <a:blip r:embed="rId4"/>
                  <a:stretch/>
                </p:blipFill>
                <p:spPr bwMode="auto">
                  <a:xfrm>
                    <a:off x="8460433" y="6100587"/>
                    <a:ext cx="617536" cy="7127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pic>
        <p:nvPicPr>
          <p:cNvPr id="2075335282" name="Picture 2"/>
          <p:cNvPicPr>
            <a:picLocks noChangeAspect="1" noChangeArrowheads="1"/>
          </p:cNvPicPr>
          <p:nvPr/>
        </p:nvPicPr>
        <p:blipFill>
          <a:blip r:embed="rId6"/>
          <a:srcRect l="19256" t="4759" r="21156" b="2787"/>
          <a:stretch/>
        </p:blipFill>
        <p:spPr bwMode="auto">
          <a:xfrm>
            <a:off x="-31021" y="-10117"/>
            <a:ext cx="1037155" cy="9043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98875541" name="Text Box 5"/>
          <p:cNvSpPr txBox="1">
            <a:spLocks noChangeArrowheads="1"/>
          </p:cNvSpPr>
          <p:nvPr/>
        </p:nvSpPr>
        <p:spPr bwMode="auto">
          <a:xfrm>
            <a:off x="899591" y="78852"/>
            <a:ext cx="6192687" cy="67710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Департамент образования и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науки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Ханты-Мансийского автономного округа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– Югры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  <p:sp>
        <p:nvSpPr>
          <p:cNvPr id="438137189" name="Rectangle 2"/>
          <p:cNvSpPr txBox="1">
            <a:spLocks noChangeArrowheads="1"/>
          </p:cNvSpPr>
          <p:nvPr/>
        </p:nvSpPr>
        <p:spPr bwMode="auto">
          <a:xfrm rot="0" flipH="0" flipV="0">
            <a:off x="135729" y="793194"/>
            <a:ext cx="8648971" cy="78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Особенности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проведения ГИА-9, ГИА-11 в 2023/24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учебном году</a:t>
            </a:r>
            <a:endParaRPr lang="ru-RU" sz="2200" b="1" i="0" u="none" strike="noStrike" cap="none" spc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(согласно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приказу от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22.02.2023 № 131/274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)</a:t>
            </a: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:</a:t>
            </a:r>
            <a:endParaRPr sz="2200" b="1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1356575151" name="Группа 59"/>
          <p:cNvGrpSpPr/>
          <p:nvPr/>
        </p:nvGrpSpPr>
        <p:grpSpPr bwMode="auto">
          <a:xfrm flipH="0" flipV="0">
            <a:off x="187042" y="1626830"/>
            <a:ext cx="1977920" cy="540858"/>
            <a:chOff x="0" y="0"/>
            <a:chExt cx="1977920" cy="540858"/>
          </a:xfrm>
          <a:gradFill>
            <a:gsLst>
              <a:gs pos="0">
                <a:schemeClr val="bg1"/>
              </a:gs>
              <a:gs pos="0">
                <a:schemeClr val="bg1">
                  <a:lumMod val="95000"/>
                  <a:lumOff val="5000"/>
                </a:schemeClr>
              </a:gs>
              <a:gs pos="47500">
                <a:schemeClr val="accent4">
                  <a:alpha val="55000"/>
                  <a:lumMod val="69000"/>
                  <a:lumOff val="31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</p:grpSpPr>
        <p:sp>
          <p:nvSpPr>
            <p:cNvPr id="151342069" name="Овал 60"/>
            <p:cNvSpPr/>
            <p:nvPr/>
          </p:nvSpPr>
          <p:spPr bwMode="auto">
            <a:xfrm>
              <a:off x="0" y="0"/>
              <a:ext cx="1977920" cy="540858"/>
            </a:xfrm>
            <a:prstGeom prst="ellipse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582939180" name="Овал 6"/>
            <p:cNvSpPr/>
            <p:nvPr/>
          </p:nvSpPr>
          <p:spPr bwMode="auto">
            <a:xfrm>
              <a:off x="369397" y="79206"/>
              <a:ext cx="1268050" cy="364966"/>
            </a:xfrm>
            <a:prstGeom prst="rect">
              <a:avLst/>
            </a:prstGeom>
            <a:grpFill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spcFirstLastPara="0" vert="horz" wrap="square" lIns="17779" tIns="17779" rIns="17779" bIns="17779" numCol="1" spcCol="1268" anchor="ctr" anchorCtr="0">
              <a:noAutofit/>
            </a:bodyPr>
            <a:lstStyle/>
            <a:p>
              <a:pPr lvl="0" algn="ctr" defTabSz="62229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>
                  <a:solidFill>
                    <a:srgbClr val="660033"/>
                  </a:solidFill>
                  <a:latin typeface="Cambria"/>
                  <a:ea typeface="Cambria"/>
                  <a:cs typeface="Times New Roman"/>
                </a:rPr>
                <a:t>ГИА-9</a:t>
              </a:r>
              <a:endParaRPr lang="ru-RU" sz="2000" b="1">
                <a:solidFill>
                  <a:srgbClr val="660033"/>
                </a:solidFill>
                <a:latin typeface="Cambria"/>
                <a:ea typeface="Cambria"/>
                <a:cs typeface="Times New Roman"/>
              </a:endParaRPr>
            </a:p>
          </p:txBody>
        </p:sp>
      </p:grpSp>
      <p:grpSp>
        <p:nvGrpSpPr>
          <p:cNvPr id="2147244337" name="Группа 59"/>
          <p:cNvGrpSpPr/>
          <p:nvPr/>
        </p:nvGrpSpPr>
        <p:grpSpPr bwMode="auto">
          <a:xfrm flipH="0" flipV="0">
            <a:off x="175216" y="2249829"/>
            <a:ext cx="1960816" cy="569860"/>
            <a:chOff x="0" y="0"/>
            <a:chExt cx="1960816" cy="569860"/>
          </a:xfrm>
          <a:gradFill>
            <a:gsLst>
              <a:gs pos="0">
                <a:schemeClr val="bg1"/>
              </a:gs>
              <a:gs pos="0">
                <a:schemeClr val="bg1">
                  <a:lumMod val="95000"/>
                  <a:lumOff val="5000"/>
                </a:schemeClr>
              </a:gs>
              <a:gs pos="47500">
                <a:schemeClr val="accent4">
                  <a:alpha val="55000"/>
                  <a:lumMod val="69000"/>
                  <a:lumOff val="31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</p:grpSpPr>
        <p:sp>
          <p:nvSpPr>
            <p:cNvPr id="975728588" name="Овал 60"/>
            <p:cNvSpPr/>
            <p:nvPr/>
          </p:nvSpPr>
          <p:spPr bwMode="auto">
            <a:xfrm>
              <a:off x="0" y="0"/>
              <a:ext cx="1960816" cy="569860"/>
            </a:xfrm>
            <a:prstGeom prst="ellipse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253090637" name="Овал 6"/>
            <p:cNvSpPr/>
            <p:nvPr/>
          </p:nvSpPr>
          <p:spPr bwMode="auto">
            <a:xfrm>
              <a:off x="366202" y="83453"/>
              <a:ext cx="1257085" cy="384537"/>
            </a:xfrm>
            <a:prstGeom prst="rect">
              <a:avLst/>
            </a:prstGeom>
            <a:grpFill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spcFirstLastPara="0" vert="horz" wrap="square" lIns="17779" tIns="17779" rIns="17779" bIns="17779" numCol="1" spcCol="1268" anchor="ctr" anchorCtr="0">
              <a:noAutofit/>
            </a:bodyPr>
            <a:lstStyle/>
            <a:p>
              <a:pPr lvl="0" algn="ctr" defTabSz="62229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>
                  <a:solidFill>
                    <a:srgbClr val="660033"/>
                  </a:solidFill>
                  <a:latin typeface="Cambria"/>
                  <a:ea typeface="Cambria"/>
                  <a:cs typeface="Times New Roman"/>
                </a:rPr>
                <a:t>ГИА-11</a:t>
              </a:r>
              <a:endParaRPr lang="ru-RU" sz="2000" b="1">
                <a:solidFill>
                  <a:srgbClr val="660033"/>
                </a:solidFill>
                <a:latin typeface="Cambria"/>
                <a:ea typeface="Cambria"/>
                <a:cs typeface="Times New Roman"/>
              </a:endParaRPr>
            </a:p>
          </p:txBody>
        </p:sp>
      </p:grpSp>
      <p:sp>
        <p:nvSpPr>
          <p:cNvPr id="704777449" name="Стрелка вниз 82"/>
          <p:cNvSpPr/>
          <p:nvPr/>
        </p:nvSpPr>
        <p:spPr bwMode="auto">
          <a:xfrm rot="16199969">
            <a:off x="2080877" y="1793144"/>
            <a:ext cx="504054" cy="193554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333300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rgbClr val="6633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6242128" name="Стрелка вниз 82"/>
          <p:cNvSpPr/>
          <p:nvPr/>
        </p:nvSpPr>
        <p:spPr bwMode="auto">
          <a:xfrm rot="16199969">
            <a:off x="2069052" y="2492958"/>
            <a:ext cx="504054" cy="193554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333300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rgbClr val="6633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40500806" name="Text Box 5"/>
          <p:cNvSpPr txBox="1">
            <a:spLocks noChangeArrowheads="1"/>
          </p:cNvSpPr>
          <p:nvPr/>
        </p:nvSpPr>
        <p:spPr bwMode="auto">
          <a:xfrm flipH="0" flipV="0">
            <a:off x="2497327" y="1623463"/>
            <a:ext cx="6314360" cy="640439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3879" indent="-283879">
              <a:buFont typeface="Wingdings"/>
              <a:buChar char="v"/>
              <a:defRPr/>
            </a:pPr>
            <a:r>
              <a:rPr lang="ru-RU" sz="1800" b="1" i="0" u="none" strike="noStrike" cap="none" spc="0">
                <a:solidFill>
                  <a:srgbClr val="003300"/>
                </a:solidFill>
                <a:latin typeface="Cambria"/>
                <a:cs typeface="Cambria"/>
              </a:rPr>
              <a:t>проходят в форме ГВЭ по обязательным предметам: русскому языку и математике</a:t>
            </a:r>
            <a:endParaRPr sz="1800" b="1" i="0" u="none" strike="noStrike" cap="none" spc="0">
              <a:solidFill>
                <a:srgbClr val="003300"/>
              </a:solidFill>
              <a:latin typeface="Cambria"/>
              <a:cs typeface="Cambria"/>
            </a:endParaRPr>
          </a:p>
        </p:txBody>
      </p:sp>
      <p:sp>
        <p:nvSpPr>
          <p:cNvPr id="391043897" name="Text Box 5"/>
          <p:cNvSpPr txBox="1">
            <a:spLocks noChangeArrowheads="1"/>
          </p:cNvSpPr>
          <p:nvPr/>
        </p:nvSpPr>
        <p:spPr bwMode="auto">
          <a:xfrm flipH="0" flipV="0">
            <a:off x="2497327" y="2268536"/>
            <a:ext cx="6261113" cy="670919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/>
              <a:buChar char="v"/>
              <a:defRPr/>
            </a:pPr>
            <a:r>
              <a:rPr lang="ru-RU" sz="1900" b="1">
                <a:solidFill>
                  <a:srgbClr val="003300"/>
                </a:solidFill>
                <a:latin typeface="Cambria"/>
                <a:ea typeface="Cambria"/>
                <a:cs typeface="Cambria"/>
              </a:rPr>
              <a:t>по их выбору по обязательным предметам в форме ГВЭ или ЕГЭ</a:t>
            </a:r>
            <a:endParaRPr sz="1900" b="1">
              <a:solidFill>
                <a:srgbClr val="003300"/>
              </a:solidFill>
              <a:latin typeface="Cambria"/>
              <a:cs typeface="Cambria"/>
            </a:endParaRPr>
          </a:p>
        </p:txBody>
      </p:sp>
      <p:sp>
        <p:nvSpPr>
          <p:cNvPr id="511203436" name=""/>
          <p:cNvSpPr txBox="1"/>
          <p:nvPr/>
        </p:nvSpPr>
        <p:spPr bwMode="auto">
          <a:xfrm flipH="0" flipV="0">
            <a:off x="0" y="2769125"/>
            <a:ext cx="2950287" cy="9147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b="1">
                <a:solidFill>
                  <a:srgbClr val="002060"/>
                </a:solidFill>
                <a:latin typeface="Cambria"/>
                <a:cs typeface="Cambria"/>
              </a:rPr>
              <a:t>участники </a:t>
            </a:r>
            <a:r>
              <a:rPr b="1">
                <a:solidFill>
                  <a:srgbClr val="002060"/>
                </a:solidFill>
                <a:latin typeface="Cambria"/>
                <a:cs typeface="Cambria"/>
              </a:rPr>
              <a:t>ГИА-9, </a:t>
            </a:r>
            <a:endParaRPr b="1">
              <a:solidFill>
                <a:srgbClr val="002060"/>
              </a:solidFill>
              <a:latin typeface="Cambria"/>
              <a:cs typeface="Cambria"/>
            </a:endParaRPr>
          </a:p>
          <a:p>
            <a:pPr algn="ctr">
              <a:defRPr/>
            </a:pPr>
            <a:r>
              <a:rPr b="1">
                <a:solidFill>
                  <a:srgbClr val="002060"/>
                </a:solidFill>
                <a:latin typeface="Cambria"/>
                <a:cs typeface="Cambria"/>
              </a:rPr>
              <a:t>ГИА-11 </a:t>
            </a:r>
            <a:r>
              <a:rPr b="1">
                <a:solidFill>
                  <a:srgbClr val="002060"/>
                </a:solidFill>
                <a:latin typeface="Cambria"/>
                <a:cs typeface="Cambria"/>
              </a:rPr>
              <a:t>с ОВЗ, дети-инвалиды, инвалиды</a:t>
            </a:r>
            <a:endParaRPr b="1">
              <a:solidFill>
                <a:srgbClr val="002060"/>
              </a:solidFill>
              <a:latin typeface="Cambria"/>
              <a:cs typeface="Cambria"/>
            </a:endParaRPr>
          </a:p>
        </p:txBody>
      </p:sp>
      <p:sp>
        <p:nvSpPr>
          <p:cNvPr id="165113612" name="Стрелка вниз 82"/>
          <p:cNvSpPr/>
          <p:nvPr/>
        </p:nvSpPr>
        <p:spPr bwMode="auto">
          <a:xfrm rot="16199969">
            <a:off x="2518808" y="3061215"/>
            <a:ext cx="504054" cy="193554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333300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rgbClr val="6633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67694410" name="Text Box 5"/>
          <p:cNvSpPr txBox="1">
            <a:spLocks noChangeArrowheads="1"/>
          </p:cNvSpPr>
          <p:nvPr/>
        </p:nvSpPr>
        <p:spPr bwMode="auto">
          <a:xfrm flipH="0" flipV="0">
            <a:off x="2825577" y="2946276"/>
            <a:ext cx="6143243" cy="366119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3879" indent="-283879">
              <a:buFont typeface="Wingdings"/>
              <a:buChar char="v"/>
              <a:defRPr/>
            </a:pPr>
            <a:r>
              <a:rPr lang="ru-RU" sz="1800" b="1">
                <a:solidFill>
                  <a:srgbClr val="003300"/>
                </a:solidFill>
                <a:latin typeface="Cambria"/>
                <a:ea typeface="Cambria"/>
                <a:cs typeface="Cambria"/>
              </a:rPr>
              <a:t>по их выбору </a:t>
            </a:r>
            <a:r>
              <a:rPr lang="ru-RU" sz="1800" b="1" i="0" u="none" strike="noStrike" cap="none" spc="0">
                <a:solidFill>
                  <a:srgbClr val="003300"/>
                </a:solidFill>
                <a:latin typeface="Cambria"/>
                <a:cs typeface="Cambria"/>
              </a:rPr>
              <a:t>в форме промежуточной аттестации </a:t>
            </a:r>
            <a:endParaRPr sz="1800" b="1" i="0" u="none" strike="noStrike" cap="none" spc="0">
              <a:solidFill>
                <a:srgbClr val="003300"/>
              </a:solidFill>
              <a:latin typeface="Cambria"/>
              <a:cs typeface="Cambria"/>
            </a:endParaRPr>
          </a:p>
        </p:txBody>
      </p:sp>
      <p:sp>
        <p:nvSpPr>
          <p:cNvPr id="981744147" name=""/>
          <p:cNvSpPr txBox="1"/>
          <p:nvPr/>
        </p:nvSpPr>
        <p:spPr bwMode="auto">
          <a:xfrm flipH="0" flipV="0">
            <a:off x="-31021" y="3742647"/>
            <a:ext cx="2945824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ru-RU" sz="1800" b="1" i="0" u="none" strike="noStrike" cap="none" spc="0">
                <a:solidFill>
                  <a:srgbClr val="002060"/>
                </a:solidFill>
                <a:latin typeface="Cambria"/>
                <a:ea typeface="Times New Roman"/>
                <a:cs typeface="Cambria"/>
              </a:rPr>
              <a:t>В случае выбора формы ЕГЭ, ГВЭ, промежуточной аттестации </a:t>
            </a:r>
            <a:endParaRPr>
              <a:solidFill>
                <a:srgbClr val="002060"/>
              </a:solidFill>
              <a:latin typeface="Cambria"/>
              <a:cs typeface="Cambria"/>
            </a:endParaRPr>
          </a:p>
        </p:txBody>
      </p:sp>
      <p:sp>
        <p:nvSpPr>
          <p:cNvPr id="1092948389" name=""/>
          <p:cNvSpPr txBox="1"/>
          <p:nvPr/>
        </p:nvSpPr>
        <p:spPr bwMode="auto">
          <a:xfrm flipH="0" flipV="0">
            <a:off x="2935258" y="3358581"/>
            <a:ext cx="5964186" cy="173772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ru-RU" sz="1800" b="1" i="0" u="none" strike="noStrike" cap="none" spc="0">
                <a:solidFill>
                  <a:srgbClr val="003300"/>
                </a:solidFill>
                <a:latin typeface="Cambria"/>
                <a:ea typeface="Times New Roman"/>
                <a:cs typeface="Cambria"/>
              </a:rPr>
              <a:t>Порядки проведения ГИА-9, ГИА-11 не распространяются в части:</a:t>
            </a:r>
            <a:endParaRPr sz="1800" b="1" i="0" u="none" strike="noStrike" cap="none" spc="0">
              <a:solidFill>
                <a:srgbClr val="003300"/>
              </a:solidFill>
              <a:latin typeface="Cambria"/>
              <a:ea typeface="Times New Roman"/>
              <a:cs typeface="Cambria"/>
            </a:endParaRPr>
          </a:p>
          <a:p>
            <a:pPr marL="283879" indent="-283879">
              <a:buFont typeface="Wingdings"/>
              <a:buChar char="v"/>
              <a:defRPr/>
            </a:pPr>
            <a:r>
              <a:rPr lang="ru-RU" sz="1800" b="1" i="0" u="none" strike="noStrike" cap="none" spc="0">
                <a:solidFill>
                  <a:srgbClr val="003300"/>
                </a:solidFill>
                <a:latin typeface="Cambria"/>
                <a:cs typeface="Cambria"/>
              </a:rPr>
              <a:t>форм проведения ГИА-9, ГИА-11,</a:t>
            </a:r>
            <a:endParaRPr sz="1800" b="1" i="0" u="none" strike="noStrike" cap="none" spc="0">
              <a:solidFill>
                <a:srgbClr val="003300"/>
              </a:solidFill>
              <a:latin typeface="Cambria"/>
              <a:cs typeface="Cambria"/>
            </a:endParaRPr>
          </a:p>
          <a:p>
            <a:pPr marL="283879" indent="-283879">
              <a:buFont typeface="Wingdings"/>
              <a:buChar char="v"/>
              <a:defRPr/>
            </a:pPr>
            <a:r>
              <a:rPr lang="ru-RU" sz="1800" b="1" i="0" u="none" strike="noStrike" cap="none" spc="0">
                <a:solidFill>
                  <a:srgbClr val="003300"/>
                </a:solidFill>
                <a:latin typeface="Cambria"/>
                <a:cs typeface="Cambria"/>
              </a:rPr>
              <a:t>количества и перечня учебных предметов ГИА-9,</a:t>
            </a:r>
            <a:endParaRPr sz="1800" b="1" i="0" u="none" strike="noStrike" cap="none" spc="0">
              <a:solidFill>
                <a:srgbClr val="003300"/>
              </a:solidFill>
              <a:latin typeface="Cambria"/>
              <a:cs typeface="Cambria"/>
            </a:endParaRPr>
          </a:p>
          <a:p>
            <a:pPr marL="283879" indent="-283879">
              <a:buFont typeface="Wingdings"/>
              <a:buChar char="v"/>
              <a:defRPr/>
            </a:pPr>
            <a:r>
              <a:rPr lang="ru-RU" sz="1800" b="1" i="0" u="none" strike="noStrike" cap="none" spc="0">
                <a:solidFill>
                  <a:srgbClr val="003300"/>
                </a:solidFill>
                <a:latin typeface="Cambria"/>
                <a:cs typeface="Cambria"/>
              </a:rPr>
              <a:t>порядка изменения форм</a:t>
            </a:r>
            <a:r>
              <a:rPr lang="ru-RU" sz="1800" b="1" i="0" u="none" strike="noStrike" cap="none" spc="0">
                <a:solidFill>
                  <a:srgbClr val="003300"/>
                </a:solidFill>
                <a:latin typeface="Cambria"/>
                <a:cs typeface="Cambria"/>
              </a:rPr>
              <a:t>ы ГИА-11</a:t>
            </a:r>
            <a:r>
              <a:rPr lang="ru-RU" sz="1800" b="1" i="0" u="none" strike="noStrike" cap="none" spc="0">
                <a:solidFill>
                  <a:srgbClr val="003300"/>
                </a:solidFill>
                <a:latin typeface="Cambria"/>
                <a:cs typeface="Cambria"/>
              </a:rPr>
              <a:t>,</a:t>
            </a:r>
            <a:endParaRPr sz="1800" b="1" i="0" u="none" strike="noStrike" cap="none" spc="0">
              <a:solidFill>
                <a:srgbClr val="003300"/>
              </a:solidFill>
              <a:latin typeface="Cambria"/>
              <a:cs typeface="Cambria"/>
            </a:endParaRPr>
          </a:p>
          <a:p>
            <a:pPr marL="283879" indent="-283879">
              <a:buFont typeface="Wingdings"/>
              <a:buChar char="v"/>
              <a:defRPr/>
            </a:pPr>
            <a:r>
              <a:rPr lang="ru-RU" sz="1800" b="1" i="0" u="none" strike="noStrike" cap="none" spc="0">
                <a:solidFill>
                  <a:srgbClr val="003300"/>
                </a:solidFill>
                <a:latin typeface="Cambria"/>
                <a:ea typeface="Times New Roman"/>
                <a:cs typeface="Cambria"/>
              </a:rPr>
              <a:t>условий повторного допуска к ГИА</a:t>
            </a:r>
            <a:r>
              <a:rPr b="1">
                <a:solidFill>
                  <a:srgbClr val="003300"/>
                </a:solidFill>
                <a:latin typeface="Cambria"/>
                <a:cs typeface="Cambria"/>
              </a:rPr>
              <a:t>-9, ГИА</a:t>
            </a:r>
            <a:endParaRPr sz="1800" b="1" i="0" u="none" strike="noStrike" cap="none" spc="0">
              <a:solidFill>
                <a:srgbClr val="003300"/>
              </a:solidFill>
              <a:latin typeface="Cambria"/>
              <a:cs typeface="Cambria"/>
            </a:endParaRPr>
          </a:p>
        </p:txBody>
      </p:sp>
      <p:sp>
        <p:nvSpPr>
          <p:cNvPr id="1075566169" name="Стрелка вниз 82"/>
          <p:cNvSpPr/>
          <p:nvPr/>
        </p:nvSpPr>
        <p:spPr bwMode="auto">
          <a:xfrm rot="16199969" flipH="0" flipV="0">
            <a:off x="2518808" y="4198960"/>
            <a:ext cx="504054" cy="193554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333300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rgbClr val="6633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9358246" name="Rectangle 2"/>
          <p:cNvSpPr txBox="1">
            <a:spLocks noChangeArrowheads="1"/>
          </p:cNvSpPr>
          <p:nvPr/>
        </p:nvSpPr>
        <p:spPr bwMode="auto">
          <a:xfrm rot="0" flipH="0" flipV="0">
            <a:off x="233388" y="5113416"/>
            <a:ext cx="8648971" cy="78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8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  <a:t>Результаты промежуточной аттестации для участников ГИА-9, ГИА-11</a:t>
            </a:r>
            <a:r>
              <a:rPr lang="ru-RU" sz="18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  <a:t> с ОВЗ, детей-инвалидов, инвалидов,</a:t>
            </a:r>
            <a:r>
              <a:rPr lang="ru-RU" sz="18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  <a:t>являются основанием для выдачи аттестата по соответствующему уровню общего образования</a:t>
            </a:r>
            <a:endParaRPr sz="1800" b="1" i="0" u="none" strike="noStrike" cap="none" spc="0">
              <a:solidFill>
                <a:srgbClr val="660033"/>
              </a:solidFill>
              <a:latin typeface="Times New Roman"/>
              <a:cs typeface="Times New Roman"/>
            </a:endParaRPr>
          </a:p>
        </p:txBody>
      </p:sp>
      <p:sp>
        <p:nvSpPr>
          <p:cNvPr id="1235172924" name="Rectangle 2"/>
          <p:cNvSpPr txBox="1">
            <a:spLocks noChangeArrowheads="1"/>
          </p:cNvSpPr>
          <p:nvPr/>
        </p:nvSpPr>
        <p:spPr bwMode="auto">
          <a:xfrm rot="0" flipH="0" flipV="0">
            <a:off x="247513" y="5866522"/>
            <a:ext cx="8648971" cy="78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700" b="1" i="0" u="none" strike="noStrike" cap="none" spc="0">
                <a:solidFill>
                  <a:srgbClr val="002060"/>
                </a:solidFill>
                <a:latin typeface="Cambria"/>
                <a:ea typeface="Times New Roman"/>
                <a:cs typeface="Cambria"/>
              </a:rPr>
              <a:t>В случае неудовлетворительного результата ЕГЭ, ГВЭ, возможность прохождения ГИА в форме промежуточной аттестации</a:t>
            </a:r>
            <a:r>
              <a:rPr b="1">
                <a:solidFill>
                  <a:srgbClr val="002060"/>
                </a:solidFill>
                <a:latin typeface="Cambria"/>
                <a:cs typeface="Cambria"/>
              </a:rPr>
              <a:t> в резервные дни</a:t>
            </a:r>
            <a:endParaRPr>
              <a:solidFill>
                <a:srgbClr val="00206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81830511" name="Picture 93"/>
          <p:cNvPicPr>
            <a:picLocks noChangeAspect="1" noChangeArrowheads="1"/>
          </p:cNvPicPr>
          <p:nvPr/>
        </p:nvPicPr>
        <p:blipFill>
          <a:blip r:embed="rId2"/>
          <a:srcRect l="0" t="0" r="8822" b="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26445608" name="Прямоугольник 14"/>
          <p:cNvSpPr/>
          <p:nvPr/>
        </p:nvSpPr>
        <p:spPr bwMode="auto">
          <a:xfrm>
            <a:off x="-58228" y="-23251"/>
            <a:ext cx="9180511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700"/>
          </a:p>
        </p:txBody>
      </p:sp>
      <p:pic>
        <p:nvPicPr>
          <p:cNvPr id="1210166633" name="Picture 10" descr="https://vetschool.ucoz.ru/GIA/2019-2020/egeh_2018.jpg"/>
          <p:cNvPicPr>
            <a:picLocks noChangeAspect="1" noChangeArrowheads="1"/>
          </p:cNvPicPr>
          <p:nvPr/>
        </p:nvPicPr>
        <p:blipFill>
          <a:blip r:embed="rId3"/>
          <a:srcRect l="11098" t="0" r="4596" b="0"/>
          <a:stretch/>
        </p:blipFill>
        <p:spPr bwMode="auto">
          <a:xfrm>
            <a:off x="6948263" y="116631"/>
            <a:ext cx="2123727" cy="692769"/>
          </a:xfrm>
          <a:prstGeom prst="rect">
            <a:avLst/>
          </a:prstGeom>
          <a:noFill/>
        </p:spPr>
      </p:pic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8460433" y="6100587"/>
          <a:ext cx="617536" cy="712787"/>
        </p:xfrm>
        <a:graphic>
          <a:graphicData uri="http://schemas.openxmlformats.org/presentationml/2006/ole">
            <p:oleObj name="oleObj" r:id="rId5" imgW="1019175" imgH="1181100" progId="">
              <p:embed/>
              <p:pic>
                <p:nvPicPr>
                  <p:cNvPr id="1383344738" name=""/>
                  <p:cNvPicPr/>
                  <p:nvPr/>
                </p:nvPicPr>
                <p:blipFill>
                  <a:blip r:embed="rId4"/>
                  <a:stretch/>
                </p:blipFill>
                <p:spPr bwMode="auto">
                  <a:xfrm>
                    <a:off x="8460433" y="6100587"/>
                    <a:ext cx="617536" cy="7127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pic>
        <p:nvPicPr>
          <p:cNvPr id="616194491" name="Picture 2"/>
          <p:cNvPicPr>
            <a:picLocks noChangeAspect="1" noChangeArrowheads="1"/>
          </p:cNvPicPr>
          <p:nvPr/>
        </p:nvPicPr>
        <p:blipFill>
          <a:blip r:embed="rId6"/>
          <a:srcRect l="19256" t="4759" r="21156" b="2787"/>
          <a:stretch/>
        </p:blipFill>
        <p:spPr bwMode="auto">
          <a:xfrm>
            <a:off x="78459" y="44623"/>
            <a:ext cx="1037155" cy="9043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89767912" name="Text Box 5"/>
          <p:cNvSpPr txBox="1">
            <a:spLocks noChangeArrowheads="1"/>
          </p:cNvSpPr>
          <p:nvPr/>
        </p:nvSpPr>
        <p:spPr bwMode="auto">
          <a:xfrm>
            <a:off x="899591" y="188333"/>
            <a:ext cx="6192687" cy="67710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Департамент образования и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науки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Ханты-Мансийского автономного округа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– Югры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  <p:sp>
        <p:nvSpPr>
          <p:cNvPr id="1257317171" name="Прямоугольник 38"/>
          <p:cNvSpPr/>
          <p:nvPr/>
        </p:nvSpPr>
        <p:spPr bwMode="auto">
          <a:xfrm flipH="0" flipV="0">
            <a:off x="285774" y="1197268"/>
            <a:ext cx="8483425" cy="147411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28999"/>
                </a:schemeClr>
              </a:gs>
              <a:gs pos="48000">
                <a:srgbClr val="FFCC99">
                  <a:alpha val="28999"/>
                </a:srgbClr>
              </a:gs>
              <a:gs pos="100000">
                <a:srgbClr val="F7F8FA">
                  <a:alpha val="28999"/>
                </a:srgbClr>
              </a:gs>
            </a:gsLst>
            <a:lin ang="16200000" scaled="1"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граждане, являющиеся участниками ГИА-9, ГИА-11, в том числе иностранные граждане, проходившие обучение за рубежом </a:t>
            </a:r>
            <a:br>
              <a:rPr lang="ru-RU" sz="19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</a:br>
            <a:r>
              <a:rPr lang="ru-RU" sz="19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и вынужденные прервать его в связи с недружественными действиями иностранных государств:</a:t>
            </a:r>
            <a:endParaRPr sz="1900" b="1" i="0" u="none" strike="noStrike" cap="none" spc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154935432" name="Rectangle 2"/>
          <p:cNvSpPr txBox="1">
            <a:spLocks noChangeArrowheads="1"/>
          </p:cNvSpPr>
          <p:nvPr/>
        </p:nvSpPr>
        <p:spPr bwMode="auto">
          <a:xfrm rot="0" flipH="0" flipV="0">
            <a:off x="135729" y="833341"/>
            <a:ext cx="8648971" cy="45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Категории (согласно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приказу от 31.01.2024 № 59/137)</a:t>
            </a: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:</a:t>
            </a:r>
            <a:endParaRPr sz="2200" b="1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164036028" name="Rectangle 2"/>
          <p:cNvSpPr txBox="1">
            <a:spLocks noChangeArrowheads="1"/>
          </p:cNvSpPr>
          <p:nvPr/>
        </p:nvSpPr>
        <p:spPr bwMode="auto">
          <a:xfrm flipH="0" flipV="0">
            <a:off x="87829" y="2561894"/>
            <a:ext cx="3745185" cy="336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05907" indent="-305907" algn="ctr">
              <a:buFont typeface="Wingdings"/>
              <a:buChar char="v"/>
              <a:defRPr/>
            </a:pPr>
            <a:r>
              <a:rPr lang="ru-RU" sz="19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находящиеся в Российской Федерации и осваивающие имеющие государственную аккредитацию образовательные программы ООО и СОО, принятые на обучение начиная с 2021/22 учебного года в образовательные организации</a:t>
            </a:r>
            <a:endParaRPr sz="1900" b="1" i="0" u="none" strike="noStrike" cap="none" spc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825790355" name="Rectangle 2"/>
          <p:cNvSpPr txBox="1">
            <a:spLocks noChangeArrowheads="1"/>
          </p:cNvSpPr>
          <p:nvPr/>
        </p:nvSpPr>
        <p:spPr bwMode="auto">
          <a:xfrm flipH="0" flipV="0">
            <a:off x="3833016" y="2550070"/>
            <a:ext cx="5100408" cy="336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05907" indent="-305907" algn="ctr">
              <a:buFont typeface="Wingdings"/>
              <a:buChar char="v"/>
              <a:defRPr/>
            </a:pPr>
            <a:r>
              <a:rPr lang="ru-RU" sz="19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находящиеся в иностранных государствах и осваивающих имеющие государственную аккредитацию образовательные программы ООО и СОО в ОО на территории Российской Федерации, а также вне ОО, в форме семейного образования или самообразования с применением электронного обучения и (или) дистанционных образовательных технологий</a:t>
            </a:r>
            <a:endParaRPr sz="1900" b="1" i="0" u="none" strike="noStrike" cap="none" spc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67404077" name="Rectangle 2"/>
          <p:cNvSpPr txBox="1">
            <a:spLocks noChangeShapeType="1" noGrp="1"/>
          </p:cNvSpPr>
          <p:nvPr/>
        </p:nvSpPr>
        <p:spPr bwMode="auto">
          <a:xfrm flipH="0" flipV="0">
            <a:off x="190553" y="5936361"/>
            <a:ext cx="8497886" cy="654498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Arial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Arial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Arial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Arial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b="1" i="0" u="none">
                <a:solidFill>
                  <a:srgbClr val="C00000"/>
                </a:solidFill>
                <a:latin typeface="Times New Roman"/>
              </a:rPr>
              <a:t>ВАЖНО Подтверждение отнесения к соответствующей категории участников ГИА!</a:t>
            </a:r>
            <a:endParaRPr i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21848859" name="Picture 93"/>
          <p:cNvPicPr>
            <a:picLocks noChangeAspect="1" noChangeArrowheads="1"/>
          </p:cNvPicPr>
          <p:nvPr/>
        </p:nvPicPr>
        <p:blipFill>
          <a:blip r:embed="rId2"/>
          <a:srcRect l="0" t="0" r="8822" b="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44767524" name="Прямоугольник 14"/>
          <p:cNvSpPr/>
          <p:nvPr/>
        </p:nvSpPr>
        <p:spPr bwMode="auto">
          <a:xfrm>
            <a:off x="-58228" y="-23251"/>
            <a:ext cx="9180511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700"/>
          </a:p>
        </p:txBody>
      </p:sp>
      <p:pic>
        <p:nvPicPr>
          <p:cNvPr id="2051820945" name="Picture 10" descr="https://vetschool.ucoz.ru/GIA/2019-2020/egeh_2018.jpg"/>
          <p:cNvPicPr>
            <a:picLocks noChangeAspect="1" noChangeArrowheads="1"/>
          </p:cNvPicPr>
          <p:nvPr/>
        </p:nvPicPr>
        <p:blipFill>
          <a:blip r:embed="rId3"/>
          <a:srcRect l="11098" t="0" r="4596" b="0"/>
          <a:stretch/>
        </p:blipFill>
        <p:spPr bwMode="auto">
          <a:xfrm>
            <a:off x="6948263" y="116631"/>
            <a:ext cx="2123727" cy="692769"/>
          </a:xfrm>
          <a:prstGeom prst="rect">
            <a:avLst/>
          </a:prstGeom>
          <a:noFill/>
        </p:spPr>
      </p:pic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8460433" y="6100587"/>
          <a:ext cx="617536" cy="712787"/>
        </p:xfrm>
        <a:graphic>
          <a:graphicData uri="http://schemas.openxmlformats.org/presentationml/2006/ole">
            <p:oleObj name="oleObj" r:id="rId5" imgW="1019175" imgH="1181100" progId="">
              <p:embed/>
              <p:pic>
                <p:nvPicPr>
                  <p:cNvPr id="490593215" name=""/>
                  <p:cNvPicPr/>
                  <p:nvPr/>
                </p:nvPicPr>
                <p:blipFill>
                  <a:blip r:embed="rId4"/>
                  <a:stretch/>
                </p:blipFill>
                <p:spPr bwMode="auto">
                  <a:xfrm>
                    <a:off x="8460433" y="6100587"/>
                    <a:ext cx="617536" cy="7127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pic>
        <p:nvPicPr>
          <p:cNvPr id="1859690888" name="Picture 2"/>
          <p:cNvPicPr>
            <a:picLocks noChangeAspect="1" noChangeArrowheads="1"/>
          </p:cNvPicPr>
          <p:nvPr/>
        </p:nvPicPr>
        <p:blipFill>
          <a:blip r:embed="rId6"/>
          <a:srcRect l="19256" t="4759" r="21156" b="2787"/>
          <a:stretch/>
        </p:blipFill>
        <p:spPr bwMode="auto">
          <a:xfrm>
            <a:off x="78459" y="44623"/>
            <a:ext cx="1037155" cy="9043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890206090" name="Text Box 5"/>
          <p:cNvSpPr txBox="1">
            <a:spLocks noChangeArrowheads="1"/>
          </p:cNvSpPr>
          <p:nvPr/>
        </p:nvSpPr>
        <p:spPr bwMode="auto">
          <a:xfrm>
            <a:off x="899591" y="188333"/>
            <a:ext cx="6192687" cy="67710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Департамент образования и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науки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Ханты-Мансийского автономного округа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– Югры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  <p:sp>
        <p:nvSpPr>
          <p:cNvPr id="798497113" name="Rectangle 2"/>
          <p:cNvSpPr txBox="1">
            <a:spLocks noChangeArrowheads="1"/>
          </p:cNvSpPr>
          <p:nvPr/>
        </p:nvSpPr>
        <p:spPr bwMode="auto">
          <a:xfrm rot="0" flipH="0" flipV="0">
            <a:off x="207540" y="2003929"/>
            <a:ext cx="8648971" cy="118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3879" indent="-283879" algn="just">
              <a:buFont typeface="Wingdings"/>
              <a:buChar char="v"/>
              <a:defRPr/>
            </a:pPr>
            <a:r>
              <a:rPr lang="ru-RU" sz="19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  <a:t>Право прохождения ГИА-9, ГИА-11, по выбору участника, в форме промежуточной аттестации (заявления на изменение формы подаются </a:t>
            </a:r>
            <a:br>
              <a:rPr lang="ru-RU" sz="19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</a:br>
            <a:r>
              <a:rPr lang="ru-RU" sz="19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  <a:t>не позднее чем за две недели до начала соответствующего периода проведения экзаменов)</a:t>
            </a:r>
            <a:endParaRPr sz="1900" b="1" i="0" u="none" strike="noStrike" cap="none" spc="0">
              <a:solidFill>
                <a:srgbClr val="660033"/>
              </a:solidFill>
              <a:latin typeface="Times New Roman"/>
              <a:cs typeface="Times New Roman"/>
            </a:endParaRPr>
          </a:p>
        </p:txBody>
      </p:sp>
      <p:sp>
        <p:nvSpPr>
          <p:cNvPr id="811512796" name="Rectangle 2"/>
          <p:cNvSpPr txBox="1">
            <a:spLocks noChangeArrowheads="1"/>
          </p:cNvSpPr>
          <p:nvPr/>
        </p:nvSpPr>
        <p:spPr bwMode="auto">
          <a:xfrm rot="0" flipH="0" flipV="0">
            <a:off x="135729" y="997564"/>
            <a:ext cx="8648971" cy="78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Особенности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проведения ГИА-9, ГИА-11 в 2023/24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учебном году</a:t>
            </a:r>
            <a:endParaRPr lang="ru-RU" sz="2200" b="1" i="0" u="none" strike="noStrike" cap="none" spc="0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(согласно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приказу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от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31.01.2024 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  <a:cs typeface="Times New Roman"/>
              </a:rPr>
              <a:t>№ 59/137</a:t>
            </a:r>
            <a:r>
              <a:rPr lang="ru-RU" sz="2200" b="1" i="0" u="none" strike="noStrike" cap="none" spc="0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)</a:t>
            </a:r>
            <a:r>
              <a:rPr sz="2200" b="1">
                <a:solidFill>
                  <a:schemeClr val="bg2">
                    <a:lumMod val="10000"/>
                  </a:schemeClr>
                </a:solidFill>
                <a:latin typeface="Times New Roman"/>
                <a:cs typeface="Times New Roman"/>
              </a:rPr>
              <a:t>:</a:t>
            </a:r>
            <a:endParaRPr sz="2200" b="1">
              <a:solidFill>
                <a:schemeClr val="bg2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055146110" name="Rectangle 2"/>
          <p:cNvSpPr txBox="1">
            <a:spLocks noChangeArrowheads="1"/>
          </p:cNvSpPr>
          <p:nvPr/>
        </p:nvSpPr>
        <p:spPr bwMode="auto">
          <a:xfrm rot="0" flipH="0" flipV="0">
            <a:off x="195716" y="3305898"/>
            <a:ext cx="8648971" cy="69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3878" indent="-283878" algn="just">
              <a:buFont typeface="Wingdings"/>
              <a:buChar char="v"/>
              <a:defRPr/>
            </a:pPr>
            <a:r>
              <a:rPr lang="ru-RU" sz="19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  <a:t>Результаты промежуточной аттестации признаются результатами ГИА и являются основанием для выдачи аттестатов</a:t>
            </a:r>
            <a:endParaRPr sz="1900" b="1" i="0" u="none" strike="noStrike" cap="none" spc="0">
              <a:solidFill>
                <a:srgbClr val="660033"/>
              </a:solidFill>
              <a:latin typeface="Times New Roman"/>
              <a:cs typeface="Times New Roman"/>
            </a:endParaRPr>
          </a:p>
        </p:txBody>
      </p:sp>
      <p:sp>
        <p:nvSpPr>
          <p:cNvPr id="1108235483" name="Rectangle 2"/>
          <p:cNvSpPr txBox="1">
            <a:spLocks noChangeArrowheads="1"/>
          </p:cNvSpPr>
          <p:nvPr/>
        </p:nvSpPr>
        <p:spPr bwMode="auto">
          <a:xfrm rot="0" flipH="0" flipV="0">
            <a:off x="195716" y="4210205"/>
            <a:ext cx="8648971" cy="90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3878" indent="-283878" algn="just">
              <a:buFont typeface="Wingdings"/>
              <a:buChar char="v"/>
              <a:defRPr/>
            </a:pPr>
            <a:r>
              <a:rPr lang="ru-RU" sz="19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  <a:t>В случае выбора формы ЕГЭ, ОГЭ, ГВЭ Порядки проведения ГИА-9, ГИА-11 не распространяются в части изменения формы ГИА, условий повторного допуска к ГИА</a:t>
            </a:r>
            <a:r>
              <a:rPr lang="ru-RU" sz="19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  <a:t> в дополнительный срок</a:t>
            </a:r>
            <a:endParaRPr sz="1900" b="1" i="0" u="none" strike="noStrike" cap="none" spc="0">
              <a:solidFill>
                <a:srgbClr val="660033"/>
              </a:solidFill>
              <a:latin typeface="Times New Roman"/>
              <a:cs typeface="Times New Roman"/>
            </a:endParaRPr>
          </a:p>
        </p:txBody>
      </p:sp>
      <p:sp>
        <p:nvSpPr>
          <p:cNvPr id="722940327" name="Rectangle 2"/>
          <p:cNvSpPr txBox="1">
            <a:spLocks noChangeArrowheads="1"/>
          </p:cNvSpPr>
          <p:nvPr/>
        </p:nvSpPr>
        <p:spPr bwMode="auto">
          <a:xfrm rot="0" flipH="0" flipV="0">
            <a:off x="207540" y="5347950"/>
            <a:ext cx="8648971" cy="66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3878" indent="-283878" algn="just">
              <a:buFont typeface="Wingdings"/>
              <a:buChar char="v"/>
              <a:defRPr/>
            </a:pPr>
            <a:r>
              <a:rPr lang="ru-RU" sz="1900" b="1" i="0" u="none" strike="noStrike" cap="none" spc="0">
                <a:solidFill>
                  <a:srgbClr val="660033"/>
                </a:solidFill>
                <a:latin typeface="Times New Roman"/>
                <a:cs typeface="Times New Roman"/>
              </a:rPr>
              <a:t>В случае неудовлетворительного результата ЕГЭ, ОГЭ, ГВЭ, возможность повторного прохождения ГИА в форме промежуточной аттестации</a:t>
            </a:r>
            <a:endParaRPr sz="1900" b="1" i="0" u="none" strike="noStrike" cap="none" spc="0">
              <a:solidFill>
                <a:srgbClr val="660033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17" name="Picture 93"/>
          <p:cNvPicPr>
            <a:picLocks noChangeAspect="1" noChangeArrowheads="1"/>
          </p:cNvPicPr>
          <p:nvPr/>
        </p:nvPicPr>
        <p:blipFill>
          <a:blip r:embed="rId2"/>
          <a:srcRect l="0" t="0" r="8823" b="0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Прямоугольник 14"/>
          <p:cNvSpPr/>
          <p:nvPr/>
        </p:nvSpPr>
        <p:spPr bwMode="auto">
          <a:xfrm>
            <a:off x="0" y="3775"/>
            <a:ext cx="9180512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34" name="Picture 10" descr="https://vetschool.ucoz.ru/GIA/2019-2020/egeh_2018.jpg"/>
          <p:cNvPicPr>
            <a:picLocks noChangeAspect="1" noChangeArrowheads="1"/>
          </p:cNvPicPr>
          <p:nvPr/>
        </p:nvPicPr>
        <p:blipFill>
          <a:blip r:embed="rId3"/>
          <a:srcRect l="11098" t="0" r="4596" b="0"/>
          <a:stretch/>
        </p:blipFill>
        <p:spPr bwMode="auto">
          <a:xfrm>
            <a:off x="6948264" y="260649"/>
            <a:ext cx="2123728" cy="692770"/>
          </a:xfrm>
          <a:prstGeom prst="rect">
            <a:avLst/>
          </a:prstGeom>
          <a:noFill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 l="19256" t="4759" r="21156" b="2787"/>
          <a:stretch/>
        </p:blipFill>
        <p:spPr bwMode="auto">
          <a:xfrm>
            <a:off x="78460" y="148372"/>
            <a:ext cx="1037156" cy="904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971550" y="1844055"/>
            <a:ext cx="71294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660033"/>
                </a:solidFill>
              </a:rPr>
              <a:t>Благодарю за </a:t>
            </a:r>
            <a:r>
              <a:rPr lang="ru-RU" sz="3600" b="1">
                <a:solidFill>
                  <a:srgbClr val="660033"/>
                </a:solidFill>
              </a:rPr>
              <a:t>внимание!</a:t>
            </a:r>
            <a:endParaRPr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967186" y="3103800"/>
            <a:ext cx="707232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000" b="1">
                <a:solidFill>
                  <a:srgbClr val="660033"/>
                </a:solidFill>
                <a:latin typeface="Times New Roman"/>
                <a:cs typeface="Times New Roman"/>
              </a:rPr>
              <a:t>адрес </a:t>
            </a:r>
            <a:r>
              <a:rPr lang="ru-RU" sz="3000" b="1">
                <a:solidFill>
                  <a:srgbClr val="660033"/>
                </a:solidFill>
                <a:latin typeface="Times New Roman"/>
                <a:cs typeface="Times New Roman"/>
              </a:rPr>
              <a:t>сайта</a:t>
            </a:r>
            <a:r>
              <a:rPr lang="ru-RU" sz="3000" b="1">
                <a:solidFill>
                  <a:srgbClr val="660033"/>
                </a:solidFill>
                <a:latin typeface="Times New Roman"/>
                <a:cs typeface="Times New Roman"/>
              </a:rPr>
              <a:t>: </a:t>
            </a:r>
            <a:r>
              <a:rPr lang="en-US" sz="3000" b="1" u="sng">
                <a:solidFill>
                  <a:srgbClr val="660033"/>
                </a:solidFill>
                <a:latin typeface="Times New Roman"/>
                <a:cs typeface="Times New Roman"/>
                <a:hlinkClick r:id="rId5" tooltip="https://depobr-molod.admhmao.ru/"/>
              </a:rPr>
              <a:t>https</a:t>
            </a:r>
            <a:r>
              <a:rPr lang="en-US" sz="3000" b="1" u="sng">
                <a:solidFill>
                  <a:srgbClr val="660033"/>
                </a:solidFill>
                <a:latin typeface="Times New Roman"/>
                <a:cs typeface="Times New Roman"/>
                <a:hlinkClick r:id="rId5" tooltip="https://depobr-molod.admhmao.ru/"/>
              </a:rPr>
              <a:t>://depobr.admhmao.ru/</a:t>
            </a:r>
            <a:endParaRPr lang="ru-RU" sz="3000" b="1">
              <a:solidFill>
                <a:srgbClr val="660033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3000" b="1">
              <a:solidFill>
                <a:srgbClr val="660033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000" b="1">
                <a:solidFill>
                  <a:srgbClr val="660033"/>
                </a:solidFill>
                <a:latin typeface="Times New Roman"/>
                <a:cs typeface="Times New Roman"/>
              </a:rPr>
              <a:t>е</a:t>
            </a:r>
            <a:r>
              <a:rPr lang="en-US" sz="3000" b="1">
                <a:solidFill>
                  <a:srgbClr val="660033"/>
                </a:solidFill>
                <a:latin typeface="Times New Roman"/>
                <a:cs typeface="Times New Roman"/>
              </a:rPr>
              <a:t>-mail</a:t>
            </a:r>
            <a:r>
              <a:rPr lang="en-US" sz="3000" b="1">
                <a:solidFill>
                  <a:srgbClr val="660033"/>
                </a:solidFill>
                <a:latin typeface="Times New Roman"/>
                <a:cs typeface="Times New Roman"/>
              </a:rPr>
              <a:t>:  </a:t>
            </a:r>
            <a:r>
              <a:rPr lang="en-US" sz="3000" b="1" u="sng">
                <a:solidFill>
                  <a:srgbClr val="660033"/>
                </a:solidFill>
                <a:latin typeface="Times New Roman"/>
                <a:cs typeface="Times New Roman"/>
                <a:hlinkClick r:id="rId6" tooltip="mailto:doimp@admhmao.ru"/>
              </a:rPr>
              <a:t>doimp@admhmao.ru</a:t>
            </a:r>
            <a:r>
              <a:rPr lang="ru-RU" sz="3000" b="1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endParaRPr lang="ru-RU" sz="3000" b="1">
              <a:solidFill>
                <a:srgbClr val="660033"/>
              </a:solidFill>
              <a:latin typeface="Times New Roman"/>
              <a:cs typeface="Times New Roman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971599" y="5660479"/>
            <a:ext cx="71294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660033"/>
                </a:solidFill>
                <a:latin typeface="Times New Roman"/>
                <a:cs typeface="Times New Roman"/>
              </a:rPr>
              <a:t>г. Ханты-Мансийск, 29.03.2024</a:t>
            </a:r>
            <a:endParaRPr sz="1600" b="1">
              <a:solidFill>
                <a:srgbClr val="660033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34925" y="6229250"/>
          <a:ext cx="8497888" cy="576263"/>
        </p:xfrm>
        <a:graphic>
          <a:graphicData uri="http://schemas.openxmlformats.org/presentationml/2006/ole">
            <p:oleObj name="oleObj" r:id="rId8" imgW="633730" imgH="633730" progId="">
              <p:embed/>
              <p:pic>
                <p:nvPicPr>
                  <p:cNvPr id="2147244338" name=""/>
                  <p:cNvPicPr/>
                  <p:nvPr/>
                </p:nvPicPr>
                <p:blipFill>
                  <a:blip r:embed="rId7"/>
                  <a:stretch/>
                </p:blipFill>
                <p:spPr bwMode="auto">
                  <a:xfrm>
                    <a:off x="34925" y="6229250"/>
                    <a:ext cx="8497888" cy="576263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8459788" y="6021288"/>
          <a:ext cx="617537" cy="712787"/>
        </p:xfrm>
        <a:graphic>
          <a:graphicData uri="http://schemas.openxmlformats.org/presentationml/2006/ole">
            <p:oleObj name="oleObj" r:id="rId10" imgW="1028065" imgH="1188720" progId="">
              <p:embed/>
              <p:pic>
                <p:nvPicPr>
                  <p:cNvPr id="2147244339" name=""/>
                  <p:cNvPicPr/>
                  <p:nvPr/>
                </p:nvPicPr>
                <p:blipFill>
                  <a:blip r:embed="rId9"/>
                  <a:stretch/>
                </p:blipFill>
                <p:spPr bwMode="auto">
                  <a:xfrm>
                    <a:off x="8459788" y="6021288"/>
                    <a:ext cx="617537" cy="7127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592" y="292082"/>
            <a:ext cx="6192688" cy="67710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Департамент образования и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науки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Ханты-Мансийского автономного округа </a:t>
            </a:r>
            <a:r>
              <a:rPr lang="ru-RU" sz="1900" b="1">
                <a:solidFill>
                  <a:srgbClr val="003300"/>
                </a:solidFill>
                <a:latin typeface="Times New Roman"/>
                <a:cs typeface="Times New Roman"/>
              </a:rPr>
              <a:t>– Югры</a:t>
            </a:r>
            <a:endParaRPr lang="ru-RU" sz="1900" b="1">
              <a:solidFill>
                <a:srgbClr val="0033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Р7-Офис/7.3.3.220</Application>
  <DocSecurity>0</DocSecurity>
  <PresentationFormat>Экран (4:3)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Савицкая Татьяна Викторовна</dc:creator>
  <cp:keywords/>
  <dc:description/>
  <dc:identifier/>
  <dc:language/>
  <cp:lastModifiedBy/>
  <cp:revision>251</cp:revision>
  <dcterms:created xsi:type="dcterms:W3CDTF">2019-10-23T08:11:44Z</dcterms:created>
  <dcterms:modified xsi:type="dcterms:W3CDTF">2024-03-29T05:30:01Z</dcterms:modified>
  <cp:category/>
  <cp:contentStatus/>
  <cp:version/>
</cp:coreProperties>
</file>